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79" r:id="rId3"/>
    <p:sldId id="278" r:id="rId4"/>
    <p:sldId id="277" r:id="rId5"/>
    <p:sldId id="276" r:id="rId6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9DE"/>
    <a:srgbClr val="004A99"/>
    <a:srgbClr val="3C4A99"/>
    <a:srgbClr val="D1CCB9"/>
    <a:srgbClr val="004495"/>
    <a:srgbClr val="717171"/>
    <a:srgbClr val="4596EC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7" autoAdjust="0"/>
    <p:restoredTop sz="94660"/>
  </p:normalViewPr>
  <p:slideViewPr>
    <p:cSldViewPr>
      <p:cViewPr varScale="1">
        <p:scale>
          <a:sx n="112" d="100"/>
          <a:sy n="112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34F3D3-873E-4807-BC99-D2B67B7F4092}" type="doc">
      <dgm:prSet loTypeId="urn:microsoft.com/office/officeart/2005/8/layout/hList6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FE205560-C92B-4CBF-A902-8C5824E86749}">
      <dgm:prSet phldrT="[Texte]"/>
      <dgm:spPr/>
      <dgm:t>
        <a:bodyPr/>
        <a:lstStyle/>
        <a:p>
          <a:pPr algn="ctr"/>
          <a:r>
            <a:rPr lang="fr-FR" b="1" noProof="0" dirty="0"/>
            <a:t>Accompagner les organisations dans l'application du RGPD</a:t>
          </a:r>
          <a:endParaRPr lang="en-US" b="1" noProof="0" dirty="0"/>
        </a:p>
      </dgm:t>
    </dgm:pt>
    <dgm:pt modelId="{96088A82-C910-46D3-96AB-05E9F5E39195}" type="parTrans" cxnId="{39BA2B17-CB78-4C89-9DF9-13087FB79515}">
      <dgm:prSet/>
      <dgm:spPr/>
      <dgm:t>
        <a:bodyPr/>
        <a:lstStyle/>
        <a:p>
          <a:endParaRPr lang="fr-FR"/>
        </a:p>
      </dgm:t>
    </dgm:pt>
    <dgm:pt modelId="{F5D90395-6D8D-41F6-A0F9-12E35A79B73A}" type="sibTrans" cxnId="{39BA2B17-CB78-4C89-9DF9-13087FB79515}">
      <dgm:prSet/>
      <dgm:spPr/>
      <dgm:t>
        <a:bodyPr/>
        <a:lstStyle/>
        <a:p>
          <a:endParaRPr lang="fr-FR"/>
        </a:p>
      </dgm:t>
    </dgm:pt>
    <dgm:pt modelId="{01D9D834-ECEA-4106-831F-E87DC1CD4339}">
      <dgm:prSet phldrT="[Texte]"/>
      <dgm:spPr/>
      <dgm:t>
        <a:bodyPr/>
        <a:lstStyle/>
        <a:p>
          <a:pPr algn="l"/>
          <a:r>
            <a:rPr lang="fr-FR" noProof="0" dirty="0">
              <a:solidFill>
                <a:schemeClr val="tx1"/>
              </a:solidFill>
            </a:rPr>
            <a:t>Expliquer les nouvelles exigences </a:t>
          </a:r>
          <a:endParaRPr lang="en-US" noProof="0" dirty="0">
            <a:solidFill>
              <a:schemeClr val="tx1"/>
            </a:solidFill>
          </a:endParaRPr>
        </a:p>
      </dgm:t>
    </dgm:pt>
    <dgm:pt modelId="{958ECD00-9AD8-438E-8363-B4189FF6E5BB}" type="parTrans" cxnId="{67D3AE80-444F-4AF9-B94B-06EDB14EB7A9}">
      <dgm:prSet/>
      <dgm:spPr/>
      <dgm:t>
        <a:bodyPr/>
        <a:lstStyle/>
        <a:p>
          <a:endParaRPr lang="fr-FR"/>
        </a:p>
      </dgm:t>
    </dgm:pt>
    <dgm:pt modelId="{BE41A1A4-88D2-4DDE-945D-07FFD29197CD}" type="sibTrans" cxnId="{67D3AE80-444F-4AF9-B94B-06EDB14EB7A9}">
      <dgm:prSet/>
      <dgm:spPr/>
      <dgm:t>
        <a:bodyPr/>
        <a:lstStyle/>
        <a:p>
          <a:endParaRPr lang="fr-FR"/>
        </a:p>
      </dgm:t>
    </dgm:pt>
    <dgm:pt modelId="{B90DD207-13AE-481A-AC73-EC3D4FFC01FB}">
      <dgm:prSet phldrT="[Texte]"/>
      <dgm:spPr/>
      <dgm:t>
        <a:bodyPr/>
        <a:lstStyle/>
        <a:p>
          <a:r>
            <a:rPr lang="fr-FR" b="1" noProof="0" dirty="0"/>
            <a:t>Mettre en place au niveau de la CNIL et au niveau européen le nouveau modèle de gouvernance.</a:t>
          </a:r>
        </a:p>
        <a:p>
          <a:pPr algn="ctr"/>
          <a:r>
            <a:rPr lang="en-US" b="1" noProof="0" dirty="0"/>
            <a:t> </a:t>
          </a:r>
        </a:p>
      </dgm:t>
    </dgm:pt>
    <dgm:pt modelId="{1E0C1EA7-123D-435C-895D-691DFF3E0C45}" type="parTrans" cxnId="{8616609A-DCFE-40F2-AECE-3893B12198F2}">
      <dgm:prSet/>
      <dgm:spPr/>
      <dgm:t>
        <a:bodyPr/>
        <a:lstStyle/>
        <a:p>
          <a:endParaRPr lang="fr-FR"/>
        </a:p>
      </dgm:t>
    </dgm:pt>
    <dgm:pt modelId="{234F427C-B091-4655-ACC5-683861DDF211}" type="sibTrans" cxnId="{8616609A-DCFE-40F2-AECE-3893B12198F2}">
      <dgm:prSet/>
      <dgm:spPr/>
      <dgm:t>
        <a:bodyPr/>
        <a:lstStyle/>
        <a:p>
          <a:endParaRPr lang="fr-FR"/>
        </a:p>
      </dgm:t>
    </dgm:pt>
    <dgm:pt modelId="{14FC17A5-C630-407A-801B-0BCA141077DB}">
      <dgm:prSet/>
      <dgm:spPr/>
      <dgm:t>
        <a:bodyPr/>
        <a:lstStyle/>
        <a:p>
          <a:r>
            <a:rPr lang="fr-FR" noProof="0" dirty="0">
              <a:solidFill>
                <a:schemeClr val="tx1"/>
              </a:solidFill>
            </a:rPr>
            <a:t>Fournir des moyens de mise en conformité</a:t>
          </a:r>
        </a:p>
      </dgm:t>
    </dgm:pt>
    <dgm:pt modelId="{8ED908EF-04BC-4AE0-8BE8-B3C12442EFFC}" type="sibTrans" cxnId="{2142CE2B-8556-4FA8-94A8-A53CAEBB3548}">
      <dgm:prSet/>
      <dgm:spPr/>
      <dgm:t>
        <a:bodyPr/>
        <a:lstStyle/>
        <a:p>
          <a:endParaRPr lang="fr-FR"/>
        </a:p>
      </dgm:t>
    </dgm:pt>
    <dgm:pt modelId="{3FB5A98D-C76D-47A7-BCC8-18F1392EC742}" type="parTrans" cxnId="{2142CE2B-8556-4FA8-94A8-A53CAEBB3548}">
      <dgm:prSet/>
      <dgm:spPr/>
      <dgm:t>
        <a:bodyPr/>
        <a:lstStyle/>
        <a:p>
          <a:endParaRPr lang="fr-FR"/>
        </a:p>
      </dgm:t>
    </dgm:pt>
    <dgm:pt modelId="{6564B8B0-91B1-47AC-A702-19969B75B92F}" type="pres">
      <dgm:prSet presAssocID="{1734F3D3-873E-4807-BC99-D2B67B7F4092}" presName="Name0" presStyleCnt="0">
        <dgm:presLayoutVars>
          <dgm:dir/>
          <dgm:resizeHandles val="exact"/>
        </dgm:presLayoutVars>
      </dgm:prSet>
      <dgm:spPr/>
    </dgm:pt>
    <dgm:pt modelId="{9C17316B-3DC6-41CA-81F0-960E1E3E927F}" type="pres">
      <dgm:prSet presAssocID="{FE205560-C92B-4CBF-A902-8C5824E86749}" presName="node" presStyleLbl="node1" presStyleIdx="0" presStyleCnt="2" custLinFactNeighborX="21745" custLinFactNeighborY="632">
        <dgm:presLayoutVars>
          <dgm:bulletEnabled val="1"/>
        </dgm:presLayoutVars>
      </dgm:prSet>
      <dgm:spPr/>
    </dgm:pt>
    <dgm:pt modelId="{691709EA-3169-4489-B9AC-21B9400DC2C5}" type="pres">
      <dgm:prSet presAssocID="{F5D90395-6D8D-41F6-A0F9-12E35A79B73A}" presName="sibTrans" presStyleCnt="0"/>
      <dgm:spPr/>
    </dgm:pt>
    <dgm:pt modelId="{5A9EC183-0AAE-4A6F-8E6C-6DFAF66E6427}" type="pres">
      <dgm:prSet presAssocID="{B90DD207-13AE-481A-AC73-EC3D4FFC01FB}" presName="node" presStyleLbl="node1" presStyleIdx="1" presStyleCnt="2" custScaleX="60541" custLinFactNeighborX="0">
        <dgm:presLayoutVars>
          <dgm:bulletEnabled val="1"/>
        </dgm:presLayoutVars>
      </dgm:prSet>
      <dgm:spPr/>
    </dgm:pt>
  </dgm:ptLst>
  <dgm:cxnLst>
    <dgm:cxn modelId="{39BA2B17-CB78-4C89-9DF9-13087FB79515}" srcId="{1734F3D3-873E-4807-BC99-D2B67B7F4092}" destId="{FE205560-C92B-4CBF-A902-8C5824E86749}" srcOrd="0" destOrd="0" parTransId="{96088A82-C910-46D3-96AB-05E9F5E39195}" sibTransId="{F5D90395-6D8D-41F6-A0F9-12E35A79B73A}"/>
    <dgm:cxn modelId="{6791C2BC-4EBF-45CF-B481-01EABB76F4E3}" type="presOf" srcId="{14FC17A5-C630-407A-801B-0BCA141077DB}" destId="{9C17316B-3DC6-41CA-81F0-960E1E3E927F}" srcOrd="0" destOrd="2" presId="urn:microsoft.com/office/officeart/2005/8/layout/hList6"/>
    <dgm:cxn modelId="{ADC81B93-7940-4DAC-A267-AEE544381DE6}" type="presOf" srcId="{FE205560-C92B-4CBF-A902-8C5824E86749}" destId="{9C17316B-3DC6-41CA-81F0-960E1E3E927F}" srcOrd="0" destOrd="0" presId="urn:microsoft.com/office/officeart/2005/8/layout/hList6"/>
    <dgm:cxn modelId="{8616609A-DCFE-40F2-AECE-3893B12198F2}" srcId="{1734F3D3-873E-4807-BC99-D2B67B7F4092}" destId="{B90DD207-13AE-481A-AC73-EC3D4FFC01FB}" srcOrd="1" destOrd="0" parTransId="{1E0C1EA7-123D-435C-895D-691DFF3E0C45}" sibTransId="{234F427C-B091-4655-ACC5-683861DDF211}"/>
    <dgm:cxn modelId="{3C1DF0F1-7226-4ADD-8ED3-36F00E9E478C}" type="presOf" srcId="{1734F3D3-873E-4807-BC99-D2B67B7F4092}" destId="{6564B8B0-91B1-47AC-A702-19969B75B92F}" srcOrd="0" destOrd="0" presId="urn:microsoft.com/office/officeart/2005/8/layout/hList6"/>
    <dgm:cxn modelId="{67D3AE80-444F-4AF9-B94B-06EDB14EB7A9}" srcId="{FE205560-C92B-4CBF-A902-8C5824E86749}" destId="{01D9D834-ECEA-4106-831F-E87DC1CD4339}" srcOrd="0" destOrd="0" parTransId="{958ECD00-9AD8-438E-8363-B4189FF6E5BB}" sibTransId="{BE41A1A4-88D2-4DDE-945D-07FFD29197CD}"/>
    <dgm:cxn modelId="{4ED36318-ECD9-48DC-8594-DDA610E4BDD5}" type="presOf" srcId="{01D9D834-ECEA-4106-831F-E87DC1CD4339}" destId="{9C17316B-3DC6-41CA-81F0-960E1E3E927F}" srcOrd="0" destOrd="1" presId="urn:microsoft.com/office/officeart/2005/8/layout/hList6"/>
    <dgm:cxn modelId="{2142CE2B-8556-4FA8-94A8-A53CAEBB3548}" srcId="{FE205560-C92B-4CBF-A902-8C5824E86749}" destId="{14FC17A5-C630-407A-801B-0BCA141077DB}" srcOrd="1" destOrd="0" parTransId="{3FB5A98D-C76D-47A7-BCC8-18F1392EC742}" sibTransId="{8ED908EF-04BC-4AE0-8BE8-B3C12442EFFC}"/>
    <dgm:cxn modelId="{96D4014E-B8D8-45CA-8E16-2A74713DB769}" type="presOf" srcId="{B90DD207-13AE-481A-AC73-EC3D4FFC01FB}" destId="{5A9EC183-0AAE-4A6F-8E6C-6DFAF66E6427}" srcOrd="0" destOrd="0" presId="urn:microsoft.com/office/officeart/2005/8/layout/hList6"/>
    <dgm:cxn modelId="{D7E4CA61-2E2D-464D-B0A7-BF6287B07EC8}" type="presParOf" srcId="{6564B8B0-91B1-47AC-A702-19969B75B92F}" destId="{9C17316B-3DC6-41CA-81F0-960E1E3E927F}" srcOrd="0" destOrd="0" presId="urn:microsoft.com/office/officeart/2005/8/layout/hList6"/>
    <dgm:cxn modelId="{283651A0-D8F4-41C8-84C2-710F0E122217}" type="presParOf" srcId="{6564B8B0-91B1-47AC-A702-19969B75B92F}" destId="{691709EA-3169-4489-B9AC-21B9400DC2C5}" srcOrd="1" destOrd="0" presId="urn:microsoft.com/office/officeart/2005/8/layout/hList6"/>
    <dgm:cxn modelId="{FF2BA98D-97C4-4617-8A63-E14C2DA4B111}" type="presParOf" srcId="{6564B8B0-91B1-47AC-A702-19969B75B92F}" destId="{5A9EC183-0AAE-4A6F-8E6C-6DFAF66E6427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17316B-3DC6-41CA-81F0-960E1E3E927F}">
      <dsp:nvSpPr>
        <dsp:cNvPr id="0" name=""/>
        <dsp:cNvSpPr/>
      </dsp:nvSpPr>
      <dsp:spPr>
        <a:xfrm rot="16200000">
          <a:off x="266553" y="-184199"/>
          <a:ext cx="4525963" cy="4894361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1569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noProof="0" dirty="0"/>
            <a:t>Accompagner les organisations dans l'application du RGPD</a:t>
          </a:r>
          <a:endParaRPr lang="en-US" sz="2400" b="1" kern="1200" noProof="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900" kern="1200" noProof="0" dirty="0">
              <a:solidFill>
                <a:schemeClr val="tx1"/>
              </a:solidFill>
            </a:rPr>
            <a:t>Expliquer les nouvelles exigences </a:t>
          </a:r>
          <a:endParaRPr lang="en-US" sz="1900" kern="1200" noProof="0" dirty="0">
            <a:solidFill>
              <a:schemeClr val="tx1"/>
            </a:solidFill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900" kern="1200" noProof="0" dirty="0">
              <a:solidFill>
                <a:schemeClr val="tx1"/>
              </a:solidFill>
            </a:rPr>
            <a:t>Fournir des moyens de mise en conformité</a:t>
          </a:r>
        </a:p>
      </dsp:txBody>
      <dsp:txXfrm rot="5400000">
        <a:off x="82354" y="905193"/>
        <a:ext cx="4894361" cy="2715577"/>
      </dsp:txXfrm>
    </dsp:sp>
    <dsp:sp modelId="{5A9EC183-0AAE-4A6F-8E6C-6DFAF66E6427}">
      <dsp:nvSpPr>
        <dsp:cNvPr id="0" name=""/>
        <dsp:cNvSpPr/>
      </dsp:nvSpPr>
      <dsp:spPr>
        <a:xfrm rot="16200000">
          <a:off x="4482537" y="781433"/>
          <a:ext cx="4525963" cy="2963095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1569" bIns="0" numCol="1" spcCol="1270" anchor="ctr" anchorCtr="0">
          <a:noAutofit/>
        </a:bodyPr>
        <a:lstStyle/>
        <a:p>
          <a:pPr marL="0" lvl="0" indent="0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noProof="0" dirty="0"/>
            <a:t>Mettre en place au niveau de la CNIL et au niveau européen le nouveau modèle de gouvernance.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noProof="0" dirty="0"/>
            <a:t> </a:t>
          </a:r>
        </a:p>
      </dsp:txBody>
      <dsp:txXfrm rot="5400000">
        <a:off x="5263971" y="905192"/>
        <a:ext cx="2963095" cy="27155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EC5FE7-1E72-4CF6-915B-A4CAEF8FE5C7}" type="datetimeFigureOut">
              <a:rPr lang="fr-FR" smtClean="0"/>
              <a:pPr/>
              <a:t>23/05/2018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CNIL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68C581-3804-4D92-82AE-4CEFEA1183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945838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B6ABD-61E0-4312-BA8F-B438AA2302F6}" type="datetimeFigureOut">
              <a:rPr lang="fr-FR" smtClean="0"/>
              <a:pPr/>
              <a:t>23/05/2018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CNIL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FB50F8-6DAF-4E44-822A-0FA957FD7D7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81342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CNIL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FB50F8-6DAF-4E44-822A-0FA957FD7D75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0200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CNIL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FB50F8-6DAF-4E44-822A-0FA957FD7D75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0044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CNIL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FB50F8-6DAF-4E44-822A-0FA957FD7D75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4058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CNIL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FB50F8-6DAF-4E44-822A-0FA957FD7D75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4735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940402"/>
            <a:ext cx="9144000" cy="944982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latin typeface="Open Sans Light" pitchFamily="34" charset="0"/>
              <a:ea typeface="Open Sans Light" pitchFamily="34" charset="0"/>
              <a:cs typeface="Open Sans Light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412776"/>
            <a:ext cx="9144000" cy="4536504"/>
          </a:xfrm>
          <a:prstGeom prst="rect">
            <a:avLst/>
          </a:prstGeom>
          <a:solidFill>
            <a:srgbClr val="4596E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 dirty="0"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14127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6000" dirty="0">
              <a:solidFill>
                <a:schemeClr val="bg1"/>
              </a:solidFill>
              <a:latin typeface="Neris" pitchFamily="50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B25D4F1-A482-4511-A36B-8D7329DA38EA}" type="datetime1">
              <a:rPr lang="fr-FR" smtClean="0"/>
              <a:t>23/05/2018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/>
              <a:t>Pauline Faget – Service communication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579DC97-5D12-4D9B-BA49-CCEB784B454D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1405" y="79466"/>
            <a:ext cx="4061191" cy="12654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8FBF2-7122-40D5-A86E-B8F7AE1C3CE5}" type="datetime1">
              <a:rPr lang="fr-FR" smtClean="0"/>
              <a:t>23/05/2018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Pauline Faget – Service communication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EF9DC-8ABA-4639-8349-DDF96643E912}" type="datetime1">
              <a:rPr lang="fr-FR" smtClean="0"/>
              <a:t>23/05/2018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Pauline Faget – Service communication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8ACCD-5DDB-4812-B17A-F184BAB1CA49}" type="datetime1">
              <a:rPr lang="fr-FR" smtClean="0"/>
              <a:t>23/05/2018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Pauline Faget – Service communication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2699792" y="1412776"/>
            <a:ext cx="3816424" cy="0"/>
          </a:xfrm>
          <a:prstGeom prst="line">
            <a:avLst/>
          </a:prstGeom>
          <a:ln w="28575">
            <a:solidFill>
              <a:srgbClr val="D1CCB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412776"/>
            <a:ext cx="9144000" cy="4536504"/>
          </a:xfrm>
          <a:prstGeom prst="rect">
            <a:avLst/>
          </a:prstGeom>
          <a:solidFill>
            <a:srgbClr val="4596E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 dirty="0"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5940402"/>
            <a:ext cx="9144000" cy="944982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latin typeface="Open Sans Light" pitchFamily="34" charset="0"/>
              <a:ea typeface="Open Sans Light" pitchFamily="34" charset="0"/>
              <a:cs typeface="Open Sans Light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6949A-54F2-456A-8315-94B6568F4F85}" type="datetime1">
              <a:rPr lang="fr-FR" smtClean="0"/>
              <a:t>23/05/2018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Pauline Faget – Service communication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14127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6000" dirty="0">
              <a:solidFill>
                <a:schemeClr val="bg1"/>
              </a:solidFill>
              <a:latin typeface="Neris" pitchFamily="50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89" b="38196"/>
          <a:stretch/>
        </p:blipFill>
        <p:spPr>
          <a:xfrm>
            <a:off x="3403092" y="314643"/>
            <a:ext cx="2337816" cy="73809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802C-F5ED-479F-BD33-575DD16C0CF5}" type="datetime1">
              <a:rPr lang="fr-FR" smtClean="0"/>
              <a:t>23/05/2018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Pauline Faget – Service communication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8" name="Connecteur droit 7"/>
          <p:cNvCxnSpPr/>
          <p:nvPr userDrawn="1"/>
        </p:nvCxnSpPr>
        <p:spPr>
          <a:xfrm>
            <a:off x="2699792" y="1412776"/>
            <a:ext cx="3816424" cy="0"/>
          </a:xfrm>
          <a:prstGeom prst="line">
            <a:avLst/>
          </a:prstGeom>
          <a:ln w="28575">
            <a:solidFill>
              <a:srgbClr val="D1CCB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  <a:solidFill>
            <a:srgbClr val="4596EC"/>
          </a:solidFill>
          <a:ln w="9525">
            <a:solidFill>
              <a:srgbClr val="4596E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ln>
            <a:solidFill>
              <a:srgbClr val="4596EC"/>
            </a:solidFill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7437-A2AE-4AC8-8103-26A02714E2C7}" type="datetime1">
              <a:rPr lang="fr-FR" smtClean="0"/>
              <a:t>23/05/2018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Pauline Faget – Service communication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Connecteur droit 9"/>
          <p:cNvCxnSpPr/>
          <p:nvPr userDrawn="1"/>
        </p:nvCxnSpPr>
        <p:spPr>
          <a:xfrm>
            <a:off x="2699792" y="1412776"/>
            <a:ext cx="3816424" cy="0"/>
          </a:xfrm>
          <a:prstGeom prst="line">
            <a:avLst/>
          </a:prstGeom>
          <a:ln w="28575">
            <a:solidFill>
              <a:srgbClr val="D1CCB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space réservé du texte 2"/>
          <p:cNvSpPr>
            <a:spLocks noGrp="1"/>
          </p:cNvSpPr>
          <p:nvPr>
            <p:ph type="body" idx="13" hasCustomPrompt="1"/>
          </p:nvPr>
        </p:nvSpPr>
        <p:spPr>
          <a:xfrm>
            <a:off x="4644008" y="1536574"/>
            <a:ext cx="4040188" cy="639762"/>
          </a:xfrm>
          <a:solidFill>
            <a:srgbClr val="4596EC"/>
          </a:solidFill>
          <a:ln w="9525">
            <a:solidFill>
              <a:srgbClr val="4596E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anchor="b">
            <a:noAutofit/>
          </a:bodyPr>
          <a:lstStyle>
            <a:lvl1pPr marL="0" indent="0">
              <a:buNone/>
              <a:defRPr lang="fr-FR" sz="2000" b="1" kern="1200" dirty="0" smtClean="0">
                <a:solidFill>
                  <a:schemeClr val="bg1"/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Tx/>
              <a:buNone/>
            </a:pPr>
            <a:r>
              <a:rPr lang="fr-FR" dirty="0"/>
              <a:t>CLIQUEZ POUR MODIFIER LES STYLES DU TEXTE DU MASQUE</a:t>
            </a:r>
          </a:p>
        </p:txBody>
      </p:sp>
      <p:sp>
        <p:nvSpPr>
          <p:cNvPr id="12" name="Espace réservé du contenu 3"/>
          <p:cNvSpPr>
            <a:spLocks noGrp="1"/>
          </p:cNvSpPr>
          <p:nvPr>
            <p:ph sz="half" idx="14"/>
          </p:nvPr>
        </p:nvSpPr>
        <p:spPr>
          <a:xfrm>
            <a:off x="4644008" y="2179925"/>
            <a:ext cx="4040188" cy="3951288"/>
          </a:xfrm>
          <a:ln>
            <a:solidFill>
              <a:srgbClr val="4596EC"/>
            </a:solidFill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56144-89C3-4B94-B8F4-8D48687E1CA6}" type="datetime1">
              <a:rPr lang="fr-FR" smtClean="0"/>
              <a:t>23/05/2018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Pauline Faget – Service communication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6" name="Connecteur droit 5"/>
          <p:cNvCxnSpPr/>
          <p:nvPr userDrawn="1"/>
        </p:nvCxnSpPr>
        <p:spPr>
          <a:xfrm>
            <a:off x="2699792" y="1412776"/>
            <a:ext cx="3816424" cy="0"/>
          </a:xfrm>
          <a:prstGeom prst="line">
            <a:avLst/>
          </a:prstGeom>
          <a:ln w="28575">
            <a:solidFill>
              <a:srgbClr val="D1CCB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379B-8580-4CF1-8A76-ADD148AC984C}" type="datetime1">
              <a:rPr lang="fr-FR" smtClean="0"/>
              <a:t>23/05/2018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Pauline Faget – Service communication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FF56-ACD1-4421-A16B-4F45EE754FC8}" type="datetime1">
              <a:rPr lang="fr-FR" smtClean="0"/>
              <a:t>23/05/2018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Pauline Faget – Service communication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FEEEF-B631-4CB5-A35D-417146BEDE64}" type="datetime1">
              <a:rPr lang="fr-FR" smtClean="0"/>
              <a:t>23/05/2018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Pauline Faget – Service communication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latin typeface="Open Sans Light" pitchFamily="34" charset="0"/>
              <a:ea typeface="Open Sans Light" pitchFamily="34" charset="0"/>
              <a:cs typeface="Open Sans Light" pitchFamily="34" charset="0"/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229438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ADD16-6D88-4ED1-A2E9-71992F8CF7E7}" type="datetime1">
              <a:rPr lang="fr-FR" smtClean="0"/>
              <a:t>23/05/2018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5266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Pauline Faget – Service communication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9DC97-5D12-4D9B-BA49-CCEB784B454D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84652"/>
            <a:ext cx="877438" cy="3368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rgbClr val="4596E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2699792" y="3789040"/>
            <a:ext cx="3816424" cy="0"/>
          </a:xfrm>
          <a:prstGeom prst="line">
            <a:avLst/>
          </a:prstGeom>
          <a:ln w="28575">
            <a:solidFill>
              <a:srgbClr val="D1CCB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tx1">
                    <a:tint val="75000"/>
                  </a:schemeClr>
                </a:solidFill>
              </a:rPr>
              <a:t>IFCLA  </a:t>
            </a:r>
            <a:r>
              <a:rPr lang="fr-FR" dirty="0" err="1">
                <a:solidFill>
                  <a:schemeClr val="tx1">
                    <a:tint val="75000"/>
                  </a:schemeClr>
                </a:solidFill>
              </a:rPr>
              <a:t>conference</a:t>
            </a:r>
            <a:r>
              <a:rPr lang="fr-FR" dirty="0">
                <a:solidFill>
                  <a:schemeClr val="tx1">
                    <a:tint val="75000"/>
                  </a:schemeClr>
                </a:solidFill>
              </a:rPr>
              <a:t> 2018 Paris</a:t>
            </a:r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>
                <a:solidFill>
                  <a:schemeClr val="tx1">
                    <a:tint val="75000"/>
                  </a:schemeClr>
                </a:solidFill>
              </a:rPr>
              <a:t>07/06/2018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0" y="263691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chemeClr val="bg2"/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Mise</a:t>
            </a:r>
            <a:r>
              <a:rPr lang="en-US" sz="3600" dirty="0">
                <a:solidFill>
                  <a:schemeClr val="bg2"/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 </a:t>
            </a:r>
            <a:r>
              <a:rPr lang="en-US" sz="3600" dirty="0" err="1">
                <a:solidFill>
                  <a:schemeClr val="bg2"/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en</a:t>
            </a:r>
            <a:r>
              <a:rPr lang="en-US" sz="3600" dirty="0">
                <a:solidFill>
                  <a:schemeClr val="bg2"/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 oeuvre du RGPD par la CNIL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-144016" y="3865689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chemeClr val="bg2"/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Sophie Nerbonne, </a:t>
            </a:r>
          </a:p>
          <a:p>
            <a:pPr algn="ctr"/>
            <a:r>
              <a:rPr lang="fr-FR" sz="2800" dirty="0">
                <a:solidFill>
                  <a:schemeClr val="bg2"/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Chef de la Direction de la conformité, CNIL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actions de la CNIL dans l'application RGPD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663287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La mise en </a:t>
            </a:r>
            <a:r>
              <a:rPr lang="fr-FR" dirty="0" err="1"/>
              <a:t>oeuvre</a:t>
            </a:r>
            <a:r>
              <a:rPr lang="fr-FR" dirty="0"/>
              <a:t> du RGPD par la CNIL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7569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8670"/>
            <a:ext cx="8229600" cy="1143000"/>
          </a:xfrm>
        </p:spPr>
        <p:txBody>
          <a:bodyPr/>
          <a:lstStyle/>
          <a:p>
            <a:r>
              <a:rPr lang="en-US" sz="3200" dirty="0"/>
              <a:t>Focus sur le </a:t>
            </a:r>
            <a:r>
              <a:rPr lang="en-US" sz="3200" dirty="0" err="1"/>
              <a:t>principe</a:t>
            </a:r>
            <a:r>
              <a:rPr lang="en-US" sz="3200" dirty="0"/>
              <a:t> d’ accountability et la CNIL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La mise en œuvre du RGPD par la CNIL</a:t>
            </a: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6" name="Forme libre 5"/>
          <p:cNvSpPr/>
          <p:nvPr/>
        </p:nvSpPr>
        <p:spPr>
          <a:xfrm>
            <a:off x="182120" y="1919380"/>
            <a:ext cx="2472240" cy="4234598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12751" tIns="905193" rIns="412750" bIns="905193" numCol="1" spcCol="1270" anchor="t" anchorCtr="0">
            <a:noAutofit/>
          </a:bodyPr>
          <a:lstStyle/>
          <a:p>
            <a:pPr lvl="0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600" i="1" dirty="0"/>
              <a:t>Apporter des réponses adaptées et évolutives : packs de conformité, codes de conduite, BCR, certification, passage du " CIL" au délégué à la protection des données</a:t>
            </a:r>
            <a:r>
              <a:rPr lang="fr-FR" i="1" dirty="0"/>
              <a:t>.</a:t>
            </a:r>
            <a:endParaRPr lang="en-US" sz="2000" i="1" kern="1200" dirty="0"/>
          </a:p>
        </p:txBody>
      </p:sp>
      <p:grpSp>
        <p:nvGrpSpPr>
          <p:cNvPr id="7" name="Groupe 6"/>
          <p:cNvGrpSpPr/>
          <p:nvPr/>
        </p:nvGrpSpPr>
        <p:grpSpPr>
          <a:xfrm>
            <a:off x="3361184" y="2125391"/>
            <a:ext cx="4179267" cy="1644552"/>
            <a:chOff x="1001017" y="2362923"/>
            <a:chExt cx="2232248" cy="1142503"/>
          </a:xfrm>
        </p:grpSpPr>
        <p:sp>
          <p:nvSpPr>
            <p:cNvPr id="8" name="Rectangle 7"/>
            <p:cNvSpPr/>
            <p:nvPr/>
          </p:nvSpPr>
          <p:spPr>
            <a:xfrm>
              <a:off x="1001017" y="2362923"/>
              <a:ext cx="2232248" cy="1142503"/>
            </a:xfrm>
            <a:prstGeom prst="rect">
              <a:avLst/>
            </a:prstGeom>
            <a:noFill/>
            <a:ln w="76200">
              <a:solidFill>
                <a:srgbClr val="D1CCB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1009723" y="2429203"/>
              <a:ext cx="2223542" cy="1026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fr-FR" sz="1500" dirty="0"/>
                <a:t>Comprendre les besoins des professionnels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fr-FR" sz="1500" dirty="0"/>
                <a:t>Au service des personnes concernées 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fr-FR" sz="1500" dirty="0"/>
                <a:t>Pour le développement d'outils réglementaires agiles (droit « facilitateur ») 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fr-FR" sz="1500" dirty="0"/>
                <a:t>A promouvoir au niveau de l'UE</a:t>
              </a:r>
            </a:p>
          </p:txBody>
        </p:sp>
      </p:grpSp>
      <p:grpSp>
        <p:nvGrpSpPr>
          <p:cNvPr id="11" name="Groupe 10"/>
          <p:cNvGrpSpPr/>
          <p:nvPr/>
        </p:nvGrpSpPr>
        <p:grpSpPr>
          <a:xfrm>
            <a:off x="5183829" y="4078720"/>
            <a:ext cx="3672408" cy="2354491"/>
            <a:chOff x="1175833" y="2320513"/>
            <a:chExt cx="2232248" cy="1843910"/>
          </a:xfrm>
        </p:grpSpPr>
        <p:sp>
          <p:nvSpPr>
            <p:cNvPr id="12" name="Rectangle 11"/>
            <p:cNvSpPr/>
            <p:nvPr/>
          </p:nvSpPr>
          <p:spPr>
            <a:xfrm>
              <a:off x="1175833" y="2320513"/>
              <a:ext cx="2232248" cy="1534596"/>
            </a:xfrm>
            <a:prstGeom prst="rect">
              <a:avLst/>
            </a:prstGeom>
            <a:noFill/>
            <a:ln w="76200">
              <a:solidFill>
                <a:srgbClr val="D1CCB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1221456" y="2320513"/>
              <a:ext cx="2164595" cy="18439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/>
                <a:t>La </a:t>
              </a:r>
              <a:r>
                <a:rPr lang="fr-FR" sz="2000" dirty="0" err="1"/>
                <a:t>co</a:t>
              </a:r>
              <a:r>
                <a:rPr lang="fr-FR" sz="2000" dirty="0"/>
                <a:t>-régulation avec les publics concernés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fr-FR" sz="1600" dirty="0"/>
                <a:t>Animation de réseaux avec des têtes de réseau (effet multiplicateur)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fr-FR" sz="1600" dirty="0"/>
                <a:t>Pour une innovation durable et responsable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endParaRPr lang="fr-FR" sz="1100" dirty="0"/>
            </a:p>
            <a:p>
              <a:endParaRPr lang="fr-FR" sz="1600" dirty="0"/>
            </a:p>
          </p:txBody>
        </p:sp>
      </p:grp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3399" y="1249650"/>
            <a:ext cx="981075" cy="981075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63071">
            <a:off x="3289364" y="4089904"/>
            <a:ext cx="1368152" cy="1110098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2298901" y="1597009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i="1" dirty="0">
                <a:solidFill>
                  <a:srgbClr val="0070C0"/>
                </a:solidFill>
              </a:rPr>
              <a:t>Faciliter la transformation numérique</a:t>
            </a:r>
          </a:p>
        </p:txBody>
      </p:sp>
    </p:spTree>
    <p:extLst>
      <p:ext uri="{BB962C8B-B14F-4D97-AF65-F5344CB8AC3E}">
        <p14:creationId xmlns:p14="http://schemas.microsoft.com/office/powerpoint/2010/main" val="71342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Qu’attendre de la CNIL maintenant 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La mise en œuvre du RGPD par la CNIL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683568" y="1700808"/>
            <a:ext cx="3369096" cy="194421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b="1" dirty="0"/>
              <a:t>Outils et orientations supplémentaires du RGPD</a:t>
            </a:r>
            <a:r>
              <a:rPr lang="fr-FR" dirty="0"/>
              <a:t>: référentiels, listes de PIA…</a:t>
            </a:r>
            <a:endParaRPr lang="en-US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4427984" y="3655456"/>
            <a:ext cx="3744416" cy="194421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/>
              <a:t>Application du RGPD </a:t>
            </a:r>
            <a:r>
              <a:rPr lang="fr-FR" dirty="0"/>
              <a:t>: pas de délai de grâce mais prise en compte de la « courbe d'apprentissage »  des organisations dans les premiers mois</a:t>
            </a:r>
          </a:p>
        </p:txBody>
      </p:sp>
    </p:spTree>
    <p:extLst>
      <p:ext uri="{BB962C8B-B14F-4D97-AF65-F5344CB8AC3E}">
        <p14:creationId xmlns:p14="http://schemas.microsoft.com/office/powerpoint/2010/main" val="2640529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schemeClr val="tx1">
                  <a:tint val="75000"/>
                </a:schemeClr>
              </a:solidFill>
            </a:endParaRPr>
          </a:p>
          <a:p>
            <a:r>
              <a:rPr lang="fr-FR" dirty="0">
                <a:solidFill>
                  <a:schemeClr val="tx1">
                    <a:tint val="75000"/>
                  </a:schemeClr>
                </a:solidFill>
              </a:rPr>
              <a:t>La mise en œuvre du RGPD par la CNIL</a:t>
            </a:r>
          </a:p>
          <a:p>
            <a:endParaRPr lang="en-US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>
                <a:solidFill>
                  <a:schemeClr val="tx1">
                    <a:tint val="75000"/>
                  </a:schemeClr>
                </a:solidFill>
              </a:rPr>
              <a:t>24/04/2018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-144016" y="393305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800" b="1" dirty="0" err="1">
                <a:solidFill>
                  <a:schemeClr val="bg2"/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Merci</a:t>
            </a:r>
            <a:r>
              <a:rPr lang="en-ZA" sz="2800" b="1" dirty="0">
                <a:solidFill>
                  <a:schemeClr val="bg2"/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 </a:t>
            </a:r>
            <a:r>
              <a:rPr lang="fr-FR" sz="2800" b="1" dirty="0">
                <a:solidFill>
                  <a:schemeClr val="bg2"/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060440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 1">
      <a:dk1>
        <a:srgbClr val="333333"/>
      </a:dk1>
      <a:lt1>
        <a:sysClr val="window" lastClr="FFFFFF"/>
      </a:lt1>
      <a:dk2>
        <a:srgbClr val="333333"/>
      </a:dk2>
      <a:lt2>
        <a:srgbClr val="FFFFFF"/>
      </a:lt2>
      <a:accent1>
        <a:srgbClr val="004495"/>
      </a:accent1>
      <a:accent2>
        <a:srgbClr val="4596EC"/>
      </a:accent2>
      <a:accent3>
        <a:srgbClr val="E52E2F"/>
      </a:accent3>
      <a:accent4>
        <a:srgbClr val="8064A2"/>
      </a:accent4>
      <a:accent5>
        <a:srgbClr val="4BACC6"/>
      </a:accent5>
      <a:accent6>
        <a:srgbClr val="F79646"/>
      </a:accent6>
      <a:hlink>
        <a:srgbClr val="4596EC"/>
      </a:hlink>
      <a:folHlink>
        <a:srgbClr val="4596EC"/>
      </a:folHlink>
    </a:clrScheme>
    <a:fontScheme name="Personnalisé 1">
      <a:majorFont>
        <a:latin typeface="open sans"/>
        <a:ea typeface=""/>
        <a:cs typeface=""/>
      </a:majorFont>
      <a:minorFont>
        <a:latin typeface="open sans 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" id="{B427AB3E-F9A4-4CE8-B40F-9709029E0882}" vid="{5F0C468C-9B2D-47D0-B622-91F8F95C2039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CNIL</Template>
  <TotalTime>805</TotalTime>
  <Words>246</Words>
  <Application>Microsoft Office PowerPoint</Application>
  <PresentationFormat>Affichage à l'écran (4:3)</PresentationFormat>
  <Paragraphs>46</Paragraphs>
  <Slides>5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5" baseType="lpstr">
      <vt:lpstr>Arial</vt:lpstr>
      <vt:lpstr>Calibri</vt:lpstr>
      <vt:lpstr>Georgia</vt:lpstr>
      <vt:lpstr>Neris</vt:lpstr>
      <vt:lpstr>open sans</vt:lpstr>
      <vt:lpstr>open sans </vt:lpstr>
      <vt:lpstr>Open Sans Extrabold</vt:lpstr>
      <vt:lpstr>Open Sans Light</vt:lpstr>
      <vt:lpstr>Wingdings</vt:lpstr>
      <vt:lpstr>Thème Office</vt:lpstr>
      <vt:lpstr>Présentation PowerPoint</vt:lpstr>
      <vt:lpstr>Les actions de la CNIL dans l'application RGPD</vt:lpstr>
      <vt:lpstr>Focus sur le principe d’ accountability et la CNIL</vt:lpstr>
      <vt:lpstr>Qu’attendre de la CNIL maintenant ?</vt:lpstr>
      <vt:lpstr>Présentation PowerPoint</vt:lpstr>
    </vt:vector>
  </TitlesOfParts>
  <Company>CNIL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BOTCHORICHVILI Nana</dc:creator>
  <cp:lastModifiedBy>lwa</cp:lastModifiedBy>
  <cp:revision>40</cp:revision>
  <dcterms:created xsi:type="dcterms:W3CDTF">2018-04-16T08:14:58Z</dcterms:created>
  <dcterms:modified xsi:type="dcterms:W3CDTF">2018-05-23T14:31:31Z</dcterms:modified>
</cp:coreProperties>
</file>